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2" r:id="rId4"/>
    <p:sldId id="272" r:id="rId5"/>
    <p:sldId id="267" r:id="rId6"/>
    <p:sldId id="268" r:id="rId7"/>
    <p:sldId id="269" r:id="rId8"/>
    <p:sldId id="270" r:id="rId9"/>
    <p:sldId id="271"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58" r:id="rId25"/>
    <p:sldId id="263" r:id="rId26"/>
    <p:sldId id="259" r:id="rId27"/>
    <p:sldId id="264" r:id="rId28"/>
    <p:sldId id="260" r:id="rId29"/>
    <p:sldId id="265" r:id="rId30"/>
    <p:sldId id="261"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775"/>
  </p:normalViewPr>
  <p:slideViewPr>
    <p:cSldViewPr snapToGrid="0">
      <p:cViewPr>
        <p:scale>
          <a:sx n="95" d="100"/>
          <a:sy n="95" d="100"/>
        </p:scale>
        <p:origin x="1216"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D650-1E85-B6CD-C0FD-4F518D1E35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0AFA54-3D37-5F22-BE59-661D862A5B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246ABC-DB05-5292-7164-C6140626030A}"/>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5" name="Footer Placeholder 4">
            <a:extLst>
              <a:ext uri="{FF2B5EF4-FFF2-40B4-BE49-F238E27FC236}">
                <a16:creationId xmlns:a16="http://schemas.microsoft.com/office/drawing/2014/main" id="{D4B8F2CA-9831-2D45-B086-6038FAA4B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00DB9-1358-0758-B8FB-5C26D2322D51}"/>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1232203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A61E-7168-DF5E-041F-C7E296D620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469A2C-39F9-D343-6BB5-FB5FFBF9D1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8606-4178-8384-C0F9-A90D5DA75122}"/>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5" name="Footer Placeholder 4">
            <a:extLst>
              <a:ext uri="{FF2B5EF4-FFF2-40B4-BE49-F238E27FC236}">
                <a16:creationId xmlns:a16="http://schemas.microsoft.com/office/drawing/2014/main" id="{670B7A8B-11C9-F162-46FC-D4FDF5FD0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946A7-3FE5-6042-4693-EBAB4956E4BD}"/>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253515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538D-843E-2A9E-3428-2F93C93F68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261932-EC91-FAF0-8B9D-C79CD4D88E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1615F-F8E5-1312-5FB9-AE0C9F30371E}"/>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5" name="Footer Placeholder 4">
            <a:extLst>
              <a:ext uri="{FF2B5EF4-FFF2-40B4-BE49-F238E27FC236}">
                <a16:creationId xmlns:a16="http://schemas.microsoft.com/office/drawing/2014/main" id="{C5B6B55D-97DD-3041-3DE3-C4DB582333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7508C-E186-91A2-D63B-3612BBADEF3E}"/>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13179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48596-0EF0-904B-DE96-339620FA9A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D78136-BB55-DFD4-BE39-2BBAA2635E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7474F-1459-6398-FF0A-042D1101E8A8}"/>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5" name="Footer Placeholder 4">
            <a:extLst>
              <a:ext uri="{FF2B5EF4-FFF2-40B4-BE49-F238E27FC236}">
                <a16:creationId xmlns:a16="http://schemas.microsoft.com/office/drawing/2014/main" id="{E9774906-97D8-D797-ACE9-84A109D8B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F3994-9876-B4E0-7390-D3678FFEC5A7}"/>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3471255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C871F-0124-0CA0-36F6-85A998921F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18446B-D029-CAA1-D29E-767AA070D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86DAC9-166F-1B12-93BE-A008C575A164}"/>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5" name="Footer Placeholder 4">
            <a:extLst>
              <a:ext uri="{FF2B5EF4-FFF2-40B4-BE49-F238E27FC236}">
                <a16:creationId xmlns:a16="http://schemas.microsoft.com/office/drawing/2014/main" id="{CFEE3E9F-E94A-E4B2-F70E-C6C921E40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F9612-8E70-11B3-E714-07CAAF440599}"/>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112917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DB13-3D3F-A076-FC65-3CE5991F26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EA6D73-3303-FB84-8E01-580F482AC6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2B4710-073A-F022-0033-FA73AD8EA4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D36C0C-9DE4-BBB4-E02C-622C459F7CD7}"/>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6" name="Footer Placeholder 5">
            <a:extLst>
              <a:ext uri="{FF2B5EF4-FFF2-40B4-BE49-F238E27FC236}">
                <a16:creationId xmlns:a16="http://schemas.microsoft.com/office/drawing/2014/main" id="{5FB8B685-9C4D-7486-DE5C-1C2E0EE31A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8FF4E-7BA0-9BD7-72AF-52AEF65490FA}"/>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1112232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4B86-0301-756A-2FBE-DDCBE6F875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B0AF74-F472-B6B8-2869-D2FB01CD67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9C6E5E-08A6-8284-C4B9-942B44AD46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2E891A-EA27-6508-B37D-D8EAC165A4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3C29B6-31BC-CAEC-A39E-3FCEE7D996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DA5361-73A8-5B4B-543B-95019E6C0190}"/>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8" name="Footer Placeholder 7">
            <a:extLst>
              <a:ext uri="{FF2B5EF4-FFF2-40B4-BE49-F238E27FC236}">
                <a16:creationId xmlns:a16="http://schemas.microsoft.com/office/drawing/2014/main" id="{8C92C1F3-CACC-B20E-A26D-746F88A668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0BA8DC-F510-7C04-A935-888942700245}"/>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284582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D0D2-58AC-1BB3-3ED3-878AE9F40E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3F79FF-FAB5-4FEE-9618-C8771BE35E2D}"/>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4" name="Footer Placeholder 3">
            <a:extLst>
              <a:ext uri="{FF2B5EF4-FFF2-40B4-BE49-F238E27FC236}">
                <a16:creationId xmlns:a16="http://schemas.microsoft.com/office/drawing/2014/main" id="{896CE900-701C-6383-4063-7D48DE1EC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AD0B63-E084-E36D-051F-0D9758AD5DAC}"/>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136426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F19005-97AE-8BCC-C971-356FBB917206}"/>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3" name="Footer Placeholder 2">
            <a:extLst>
              <a:ext uri="{FF2B5EF4-FFF2-40B4-BE49-F238E27FC236}">
                <a16:creationId xmlns:a16="http://schemas.microsoft.com/office/drawing/2014/main" id="{9B76D50E-B234-732C-9A8F-ECE0B95692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A87D70-3942-3FF8-0204-D8B5A940D452}"/>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296368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BD74D-3DC3-214D-9329-94622414E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A22097-31D7-5295-6A0F-7D1AC3796B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029856-B65F-B05B-8251-1577A7A24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822BE3-12C5-CA08-CA78-3FA6B0B6BE2C}"/>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6" name="Footer Placeholder 5">
            <a:extLst>
              <a:ext uri="{FF2B5EF4-FFF2-40B4-BE49-F238E27FC236}">
                <a16:creationId xmlns:a16="http://schemas.microsoft.com/office/drawing/2014/main" id="{C73FFE14-D645-DD01-4420-CCB7EF1EC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DA1CE3-E62B-FA85-29AF-281E9BB5686C}"/>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272808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0FBC-C6D0-82BA-96D2-C84EC940CA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C5E1E0-A097-5F1B-2BA5-8848597426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B051F0-05FB-8B6B-2A08-D9F4D3D81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72CE4-CF4A-0281-5A88-174C985F68A0}"/>
              </a:ext>
            </a:extLst>
          </p:cNvPr>
          <p:cNvSpPr>
            <a:spLocks noGrp="1"/>
          </p:cNvSpPr>
          <p:nvPr>
            <p:ph type="dt" sz="half" idx="10"/>
          </p:nvPr>
        </p:nvSpPr>
        <p:spPr/>
        <p:txBody>
          <a:bodyPr/>
          <a:lstStyle/>
          <a:p>
            <a:fld id="{E2E44EFE-F556-9E4E-BF00-44EB5C4B64C6}" type="datetimeFigureOut">
              <a:rPr lang="en-US" smtClean="0"/>
              <a:t>12/26/23</a:t>
            </a:fld>
            <a:endParaRPr lang="en-US"/>
          </a:p>
        </p:txBody>
      </p:sp>
      <p:sp>
        <p:nvSpPr>
          <p:cNvPr id="6" name="Footer Placeholder 5">
            <a:extLst>
              <a:ext uri="{FF2B5EF4-FFF2-40B4-BE49-F238E27FC236}">
                <a16:creationId xmlns:a16="http://schemas.microsoft.com/office/drawing/2014/main" id="{D36BA9DE-8565-F655-7247-537259187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72E3F-F436-BAAC-CAE3-07CE19169579}"/>
              </a:ext>
            </a:extLst>
          </p:cNvPr>
          <p:cNvSpPr>
            <a:spLocks noGrp="1"/>
          </p:cNvSpPr>
          <p:nvPr>
            <p:ph type="sldNum" sz="quarter" idx="12"/>
          </p:nvPr>
        </p:nvSpPr>
        <p:spPr/>
        <p:txBody>
          <a:bodyPr/>
          <a:lstStyle/>
          <a:p>
            <a:fld id="{FB10CDC0-E1B2-E945-9F06-9C4F1E6252B7}" type="slidenum">
              <a:rPr lang="en-US" smtClean="0"/>
              <a:t>‹#›</a:t>
            </a:fld>
            <a:endParaRPr lang="en-US"/>
          </a:p>
        </p:txBody>
      </p:sp>
    </p:spTree>
    <p:extLst>
      <p:ext uri="{BB962C8B-B14F-4D97-AF65-F5344CB8AC3E}">
        <p14:creationId xmlns:p14="http://schemas.microsoft.com/office/powerpoint/2010/main" val="201479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35B99-E23E-3048-A4BF-CAE37F08D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4890C-C185-3B34-B809-5B48E55081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FA076-CE3E-DF74-4DE7-91A87EBEE4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E44EFE-F556-9E4E-BF00-44EB5C4B64C6}" type="datetimeFigureOut">
              <a:rPr lang="en-US" smtClean="0"/>
              <a:t>12/26/23</a:t>
            </a:fld>
            <a:endParaRPr lang="en-US"/>
          </a:p>
        </p:txBody>
      </p:sp>
      <p:sp>
        <p:nvSpPr>
          <p:cNvPr id="5" name="Footer Placeholder 4">
            <a:extLst>
              <a:ext uri="{FF2B5EF4-FFF2-40B4-BE49-F238E27FC236}">
                <a16:creationId xmlns:a16="http://schemas.microsoft.com/office/drawing/2014/main" id="{F33C3982-0008-5703-E246-117FE245B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CEDA10-E429-D611-1F0D-EE195F6545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0CDC0-E1B2-E945-9F06-9C4F1E6252B7}" type="slidenum">
              <a:rPr lang="en-US" smtClean="0"/>
              <a:t>‹#›</a:t>
            </a:fld>
            <a:endParaRPr lang="en-US"/>
          </a:p>
        </p:txBody>
      </p:sp>
    </p:spTree>
    <p:extLst>
      <p:ext uri="{BB962C8B-B14F-4D97-AF65-F5344CB8AC3E}">
        <p14:creationId xmlns:p14="http://schemas.microsoft.com/office/powerpoint/2010/main" val="3762993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0806-41CE-9B32-AED7-5B63C24F5EEC}"/>
              </a:ext>
            </a:extLst>
          </p:cNvPr>
          <p:cNvSpPr>
            <a:spLocks noGrp="1"/>
          </p:cNvSpPr>
          <p:nvPr>
            <p:ph type="ctrTitle"/>
          </p:nvPr>
        </p:nvSpPr>
        <p:spPr/>
        <p:txBody>
          <a:bodyPr/>
          <a:lstStyle/>
          <a:p>
            <a:r>
              <a:rPr lang="en-US" dirty="0"/>
              <a:t>High Waters Need Strong Bridges</a:t>
            </a:r>
          </a:p>
        </p:txBody>
      </p:sp>
      <p:sp>
        <p:nvSpPr>
          <p:cNvPr id="3" name="Subtitle 2">
            <a:extLst>
              <a:ext uri="{FF2B5EF4-FFF2-40B4-BE49-F238E27FC236}">
                <a16:creationId xmlns:a16="http://schemas.microsoft.com/office/drawing/2014/main" id="{F5E0DA77-8D60-20BB-FD7D-91FB60B0ECE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2101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5924654-9794-9D15-F6A8-43511FB1D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0"/>
            <a:ext cx="10090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684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1C034497-81DE-78A2-A577-AD950F1B5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0"/>
            <a:ext cx="10120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066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E672517-58CF-A643-0122-1D8A959A0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727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CB42E64-5BEE-DE5A-1815-C6544698E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72" y="379771"/>
            <a:ext cx="11965856" cy="59829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036A2B-9C4B-66A7-CEC1-2486B6A53A3A}"/>
              </a:ext>
            </a:extLst>
          </p:cNvPr>
          <p:cNvSpPr txBox="1"/>
          <p:nvPr/>
        </p:nvSpPr>
        <p:spPr>
          <a:xfrm>
            <a:off x="1651000" y="6362700"/>
            <a:ext cx="4814888" cy="369332"/>
          </a:xfrm>
          <a:prstGeom prst="rect">
            <a:avLst/>
          </a:prstGeom>
          <a:noFill/>
        </p:spPr>
        <p:txBody>
          <a:bodyPr wrap="square" rtlCol="0">
            <a:spAutoFit/>
          </a:bodyPr>
          <a:lstStyle/>
          <a:p>
            <a:r>
              <a:rPr lang="en-US" i="1" dirty="0">
                <a:solidFill>
                  <a:srgbClr val="202122"/>
                </a:solidFill>
                <a:latin typeface="Arial" panose="020B0604020202020204" pitchFamily="34" charset="0"/>
              </a:rPr>
              <a:t>NOAA</a:t>
            </a:r>
            <a:endParaRPr lang="en-US" i="1" dirty="0"/>
          </a:p>
        </p:txBody>
      </p:sp>
    </p:spTree>
    <p:extLst>
      <p:ext uri="{BB962C8B-B14F-4D97-AF65-F5344CB8AC3E}">
        <p14:creationId xmlns:p14="http://schemas.microsoft.com/office/powerpoint/2010/main" val="2873529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A884E37-6401-2DC0-08CA-462765813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0"/>
            <a:ext cx="8799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984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5B16398-4826-50CA-41C2-B3CA949B0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557" y="0"/>
            <a:ext cx="9678886" cy="6430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4B25E73-E985-C8DF-7AE1-477FAF3EB615}"/>
              </a:ext>
            </a:extLst>
          </p:cNvPr>
          <p:cNvSpPr txBox="1"/>
          <p:nvPr/>
        </p:nvSpPr>
        <p:spPr>
          <a:xfrm>
            <a:off x="361335" y="6430758"/>
            <a:ext cx="2433484" cy="369332"/>
          </a:xfrm>
          <a:prstGeom prst="rect">
            <a:avLst/>
          </a:prstGeom>
          <a:noFill/>
        </p:spPr>
        <p:txBody>
          <a:bodyPr wrap="square" rtlCol="0">
            <a:spAutoFit/>
          </a:bodyPr>
          <a:lstStyle/>
          <a:p>
            <a:r>
              <a:rPr lang="en-US" dirty="0"/>
              <a:t>Hurricane Ike, 2008</a:t>
            </a:r>
          </a:p>
        </p:txBody>
      </p:sp>
    </p:spTree>
    <p:extLst>
      <p:ext uri="{BB962C8B-B14F-4D97-AF65-F5344CB8AC3E}">
        <p14:creationId xmlns:p14="http://schemas.microsoft.com/office/powerpoint/2010/main" val="2780428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1F560EE-C599-17DE-B5E6-3EACFC678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0"/>
            <a:ext cx="88328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636293-01C9-896E-53D5-37F7370B600F}"/>
              </a:ext>
            </a:extLst>
          </p:cNvPr>
          <p:cNvSpPr txBox="1"/>
          <p:nvPr/>
        </p:nvSpPr>
        <p:spPr>
          <a:xfrm>
            <a:off x="206477" y="162232"/>
            <a:ext cx="2905433" cy="4616648"/>
          </a:xfrm>
          <a:prstGeom prst="rect">
            <a:avLst/>
          </a:prstGeom>
          <a:noFill/>
        </p:spPr>
        <p:txBody>
          <a:bodyPr wrap="square" rtlCol="0">
            <a:spAutoFit/>
          </a:bodyPr>
          <a:lstStyle/>
          <a:p>
            <a:r>
              <a:rPr lang="en-US" b="0" i="0" dirty="0">
                <a:solidFill>
                  <a:srgbClr val="242424"/>
                </a:solidFill>
                <a:effectLst/>
                <a:latin typeface="Open Sans" panose="020B0606030504020204" pitchFamily="34" charset="0"/>
              </a:rPr>
              <a:t>Galveston's awful calamity - Gulf tidal wave, September 8th 1900</a:t>
            </a:r>
          </a:p>
          <a:p>
            <a:r>
              <a:rPr lang="en-US" b="0" i="1" dirty="0">
                <a:solidFill>
                  <a:srgbClr val="242424"/>
                </a:solidFill>
                <a:effectLst/>
                <a:latin typeface="Open Sans" panose="020B0606030504020204" pitchFamily="34" charset="0"/>
              </a:rPr>
              <a:t>Kurz &amp; Allison</a:t>
            </a:r>
          </a:p>
          <a:p>
            <a:endParaRPr lang="en-US" dirty="0"/>
          </a:p>
          <a:p>
            <a:r>
              <a:rPr lang="en-US" sz="1200" dirty="0"/>
              <a:t>”</a:t>
            </a:r>
            <a:r>
              <a:rPr lang="en-US" sz="1200" b="0" i="0" dirty="0">
                <a:solidFill>
                  <a:srgbClr val="242424"/>
                </a:solidFill>
                <a:effectLst/>
                <a:latin typeface="Open Sans" panose="020B0606030504020204" pitchFamily="34" charset="0"/>
              </a:rPr>
              <a:t>Print shows the destruction caused by a hurricane and tidal wave to Galveston, Texas, wreckage to buildings, survivors, and the bodies of victims; also shows vignettes at the corners and across the bottom: Drays employed carrying the bodies to barges for burial in the Gulf (top left), 2650 dead bodies </a:t>
            </a:r>
            <a:r>
              <a:rPr lang="en-US" sz="1200" b="0" i="0" dirty="0" err="1">
                <a:solidFill>
                  <a:srgbClr val="242424"/>
                </a:solidFill>
                <a:effectLst/>
                <a:latin typeface="Open Sans" panose="020B0606030504020204" pitchFamily="34" charset="0"/>
              </a:rPr>
              <a:t>burried</a:t>
            </a:r>
            <a:r>
              <a:rPr lang="en-US" sz="1200" b="0" i="0" dirty="0">
                <a:solidFill>
                  <a:srgbClr val="242424"/>
                </a:solidFill>
                <a:effectLst/>
                <a:latin typeface="Open Sans" panose="020B0606030504020204" pitchFamily="34" charset="0"/>
              </a:rPr>
              <a:t> [sic] in the Gulf (top right), Bodies incinerated in lieu of burial (bottom right), Shooting ghouls, found despoiling the dead (bottom left), and at center, View of ruins, Avenue "L" west, Ruins of Sacred Heart Church, </a:t>
            </a:r>
            <a:r>
              <a:rPr lang="en-US" sz="1200" b="0" i="0" dirty="0" err="1">
                <a:solidFill>
                  <a:srgbClr val="242424"/>
                </a:solidFill>
                <a:effectLst/>
                <a:latin typeface="Open Sans" panose="020B0606030504020204" pitchFamily="34" charset="0"/>
              </a:rPr>
              <a:t>cor</a:t>
            </a:r>
            <a:r>
              <a:rPr lang="en-US" sz="1200" b="0" i="0" dirty="0">
                <a:solidFill>
                  <a:srgbClr val="242424"/>
                </a:solidFill>
                <a:effectLst/>
                <a:latin typeface="Open Sans" panose="020B0606030504020204" pitchFamily="34" charset="0"/>
              </a:rPr>
              <a:t> 13' &amp; Broadway, and First Baptist Church ruins, cor. 22' &amp; Winnie </a:t>
            </a:r>
            <a:r>
              <a:rPr lang="en-US" sz="1200" b="0" i="0" dirty="0" err="1">
                <a:solidFill>
                  <a:srgbClr val="242424"/>
                </a:solidFill>
                <a:effectLst/>
                <a:latin typeface="Open Sans" panose="020B0606030504020204" pitchFamily="34" charset="0"/>
              </a:rPr>
              <a:t>st’s</a:t>
            </a:r>
            <a:r>
              <a:rPr lang="en-US" sz="1200" b="0" i="0" dirty="0">
                <a:solidFill>
                  <a:srgbClr val="242424"/>
                </a:solidFill>
                <a:effectLst/>
                <a:latin typeface="Open Sans" panose="020B0606030504020204" pitchFamily="34" charset="0"/>
              </a:rPr>
              <a:t>.”</a:t>
            </a:r>
          </a:p>
        </p:txBody>
      </p:sp>
    </p:spTree>
    <p:extLst>
      <p:ext uri="{BB962C8B-B14F-4D97-AF65-F5344CB8AC3E}">
        <p14:creationId xmlns:p14="http://schemas.microsoft.com/office/powerpoint/2010/main" val="854675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27A4188B-792E-79FC-5AFE-F9C767714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5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0F8CF1-BB4D-89CA-7E59-4F2CFD9F92C2}"/>
              </a:ext>
            </a:extLst>
          </p:cNvPr>
          <p:cNvSpPr txBox="1"/>
          <p:nvPr/>
        </p:nvSpPr>
        <p:spPr>
          <a:xfrm>
            <a:off x="9291484" y="914400"/>
            <a:ext cx="2195666" cy="369332"/>
          </a:xfrm>
          <a:prstGeom prst="rect">
            <a:avLst/>
          </a:prstGeom>
          <a:noFill/>
        </p:spPr>
        <p:txBody>
          <a:bodyPr wrap="square" rtlCol="0">
            <a:spAutoFit/>
          </a:bodyPr>
          <a:lstStyle/>
          <a:p>
            <a:r>
              <a:rPr lang="en-US" i="1" dirty="0"/>
              <a:t>Library of Congress</a:t>
            </a:r>
          </a:p>
        </p:txBody>
      </p:sp>
    </p:spTree>
    <p:extLst>
      <p:ext uri="{BB962C8B-B14F-4D97-AF65-F5344CB8AC3E}">
        <p14:creationId xmlns:p14="http://schemas.microsoft.com/office/powerpoint/2010/main" val="309424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5B105A21-B6FA-592C-EE2B-818F6B446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95" y="0"/>
            <a:ext cx="7200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A6C493CF-455C-D4E8-682F-35F9433DBB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49" t="5592" r="38462" b="67742"/>
          <a:stretch/>
        </p:blipFill>
        <p:spPr bwMode="auto">
          <a:xfrm>
            <a:off x="6096000" y="-1"/>
            <a:ext cx="5009535" cy="43439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2CC69A-0F9F-B7F6-00E3-472137DED5AE}"/>
              </a:ext>
            </a:extLst>
          </p:cNvPr>
          <p:cNvSpPr txBox="1"/>
          <p:nvPr/>
        </p:nvSpPr>
        <p:spPr>
          <a:xfrm>
            <a:off x="6386052" y="4925961"/>
            <a:ext cx="4542503" cy="369332"/>
          </a:xfrm>
          <a:prstGeom prst="rect">
            <a:avLst/>
          </a:prstGeom>
          <a:noFill/>
        </p:spPr>
        <p:txBody>
          <a:bodyPr wrap="square" rtlCol="0">
            <a:spAutoFit/>
          </a:bodyPr>
          <a:lstStyle/>
          <a:p>
            <a:pPr algn="l" fontAlgn="base"/>
            <a:r>
              <a:rPr lang="en-US" i="0" dirty="0">
                <a:effectLst/>
              </a:rPr>
              <a:t>The Houston Daily </a:t>
            </a:r>
            <a:r>
              <a:rPr lang="en-US" dirty="0"/>
              <a:t>P</a:t>
            </a:r>
            <a:r>
              <a:rPr lang="en-US" i="0" dirty="0">
                <a:effectLst/>
              </a:rPr>
              <a:t>ost. September 15, 1900</a:t>
            </a:r>
          </a:p>
        </p:txBody>
      </p:sp>
    </p:spTree>
    <p:extLst>
      <p:ext uri="{BB962C8B-B14F-4D97-AF65-F5344CB8AC3E}">
        <p14:creationId xmlns:p14="http://schemas.microsoft.com/office/powerpoint/2010/main" val="3547534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B2C87797-6F08-4C40-1473-0F67E5AAFF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371"/>
          <a:stretch/>
        </p:blipFill>
        <p:spPr bwMode="auto">
          <a:xfrm>
            <a:off x="121059" y="0"/>
            <a:ext cx="573405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2C49DA-EF5E-0A0B-435D-49EA1AE072FD}"/>
              </a:ext>
            </a:extLst>
          </p:cNvPr>
          <p:cNvSpPr txBox="1"/>
          <p:nvPr/>
        </p:nvSpPr>
        <p:spPr>
          <a:xfrm>
            <a:off x="6386052" y="4925961"/>
            <a:ext cx="4542503" cy="369332"/>
          </a:xfrm>
          <a:prstGeom prst="rect">
            <a:avLst/>
          </a:prstGeom>
          <a:noFill/>
        </p:spPr>
        <p:txBody>
          <a:bodyPr wrap="square" rtlCol="0">
            <a:spAutoFit/>
          </a:bodyPr>
          <a:lstStyle/>
          <a:p>
            <a:pPr algn="l" fontAlgn="base"/>
            <a:r>
              <a:rPr lang="en-US" i="0" dirty="0">
                <a:effectLst/>
              </a:rPr>
              <a:t>The Houston Daily </a:t>
            </a:r>
            <a:r>
              <a:rPr lang="en-US" dirty="0"/>
              <a:t>P</a:t>
            </a:r>
            <a:r>
              <a:rPr lang="en-US" i="0" dirty="0">
                <a:effectLst/>
              </a:rPr>
              <a:t>ost. September 9, 1900</a:t>
            </a:r>
          </a:p>
        </p:txBody>
      </p:sp>
    </p:spTree>
    <p:extLst>
      <p:ext uri="{BB962C8B-B14F-4D97-AF65-F5344CB8AC3E}">
        <p14:creationId xmlns:p14="http://schemas.microsoft.com/office/powerpoint/2010/main" val="183826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E2F99-57FD-F1B6-4535-2EAD91E9BC52}"/>
              </a:ext>
            </a:extLst>
          </p:cNvPr>
          <p:cNvSpPr>
            <a:spLocks noGrp="1"/>
          </p:cNvSpPr>
          <p:nvPr>
            <p:ph type="title"/>
          </p:nvPr>
        </p:nvSpPr>
        <p:spPr/>
        <p:txBody>
          <a:bodyPr/>
          <a:lstStyle/>
          <a:p>
            <a:r>
              <a:rPr lang="en-US" dirty="0"/>
              <a:t>Galveston, 1900</a:t>
            </a:r>
          </a:p>
        </p:txBody>
      </p:sp>
      <p:sp>
        <p:nvSpPr>
          <p:cNvPr id="5" name="Text Placeholder 4">
            <a:extLst>
              <a:ext uri="{FF2B5EF4-FFF2-40B4-BE49-F238E27FC236}">
                <a16:creationId xmlns:a16="http://schemas.microsoft.com/office/drawing/2014/main" id="{A29CD48F-4765-A4B1-EF08-8DD3019B61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03487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a:extLst>
              <a:ext uri="{FF2B5EF4-FFF2-40B4-BE49-F238E27FC236}">
                <a16:creationId xmlns:a16="http://schemas.microsoft.com/office/drawing/2014/main" id="{D80BEA42-546A-9A45-CD61-924796D06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24" y="0"/>
            <a:ext cx="7200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B9001461-F46F-F331-5DF8-39D5168E93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33" r="70823" b="79999"/>
          <a:stretch/>
        </p:blipFill>
        <p:spPr bwMode="auto">
          <a:xfrm>
            <a:off x="3254207" y="132735"/>
            <a:ext cx="7250601" cy="25957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68EA02-36B0-82AA-34B6-C1D0DA0A5BD2}"/>
              </a:ext>
            </a:extLst>
          </p:cNvPr>
          <p:cNvSpPr txBox="1"/>
          <p:nvPr/>
        </p:nvSpPr>
        <p:spPr>
          <a:xfrm>
            <a:off x="6386052" y="4925961"/>
            <a:ext cx="4970206" cy="369332"/>
          </a:xfrm>
          <a:prstGeom prst="rect">
            <a:avLst/>
          </a:prstGeom>
          <a:noFill/>
        </p:spPr>
        <p:txBody>
          <a:bodyPr wrap="square" rtlCol="0">
            <a:spAutoFit/>
          </a:bodyPr>
          <a:lstStyle/>
          <a:p>
            <a:pPr algn="l" fontAlgn="base"/>
            <a:r>
              <a:rPr lang="en-US" b="1" i="0" dirty="0">
                <a:solidFill>
                  <a:srgbClr val="343268"/>
                </a:solidFill>
                <a:effectLst/>
                <a:latin typeface="Georgia" panose="02040502050405020303" pitchFamily="18" charset="0"/>
              </a:rPr>
              <a:t>The Evening World. September 10, 1900</a:t>
            </a:r>
          </a:p>
        </p:txBody>
      </p:sp>
    </p:spTree>
    <p:extLst>
      <p:ext uri="{BB962C8B-B14F-4D97-AF65-F5344CB8AC3E}">
        <p14:creationId xmlns:p14="http://schemas.microsoft.com/office/powerpoint/2010/main" val="4012394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51031CE5-88F8-4B81-AD1C-0B31CC24D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99" y="0"/>
            <a:ext cx="7200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4CAC23-DF76-5413-BBC2-4D0001D26B9C}"/>
              </a:ext>
            </a:extLst>
          </p:cNvPr>
          <p:cNvSpPr txBox="1"/>
          <p:nvPr/>
        </p:nvSpPr>
        <p:spPr>
          <a:xfrm>
            <a:off x="6238568" y="1725561"/>
            <a:ext cx="3731342" cy="923330"/>
          </a:xfrm>
          <a:prstGeom prst="rect">
            <a:avLst/>
          </a:prstGeom>
          <a:noFill/>
        </p:spPr>
        <p:txBody>
          <a:bodyPr wrap="square" rtlCol="0">
            <a:spAutoFit/>
          </a:bodyPr>
          <a:lstStyle/>
          <a:p>
            <a:r>
              <a:rPr lang="en-US" b="1" i="0" dirty="0">
                <a:solidFill>
                  <a:srgbClr val="343268"/>
                </a:solidFill>
                <a:effectLst/>
                <a:latin typeface="Georgia" panose="02040502050405020303" pitchFamily="18" charset="0"/>
              </a:rPr>
              <a:t>The San Francisco Call. September 10, 1900</a:t>
            </a:r>
          </a:p>
          <a:p>
            <a:endParaRPr lang="en-US" dirty="0"/>
          </a:p>
        </p:txBody>
      </p:sp>
    </p:spTree>
    <p:extLst>
      <p:ext uri="{BB962C8B-B14F-4D97-AF65-F5344CB8AC3E}">
        <p14:creationId xmlns:p14="http://schemas.microsoft.com/office/powerpoint/2010/main" val="1419717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8CA02543-FD7F-846C-E2F0-3879E6C90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99" y="0"/>
            <a:ext cx="7200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429323-3564-2353-5AEF-36D38525DBCA}"/>
              </a:ext>
            </a:extLst>
          </p:cNvPr>
          <p:cNvSpPr txBox="1"/>
          <p:nvPr/>
        </p:nvSpPr>
        <p:spPr>
          <a:xfrm>
            <a:off x="6238568" y="1725561"/>
            <a:ext cx="3731342" cy="923330"/>
          </a:xfrm>
          <a:prstGeom prst="rect">
            <a:avLst/>
          </a:prstGeom>
          <a:noFill/>
        </p:spPr>
        <p:txBody>
          <a:bodyPr wrap="square" rtlCol="0">
            <a:spAutoFit/>
          </a:bodyPr>
          <a:lstStyle/>
          <a:p>
            <a:r>
              <a:rPr lang="en-US" b="1" i="0" dirty="0">
                <a:solidFill>
                  <a:srgbClr val="343268"/>
                </a:solidFill>
                <a:effectLst/>
                <a:latin typeface="Georgia" panose="02040502050405020303" pitchFamily="18" charset="0"/>
              </a:rPr>
              <a:t>The Evening World. September 11, 1900</a:t>
            </a:r>
          </a:p>
          <a:p>
            <a:endParaRPr lang="en-US" dirty="0"/>
          </a:p>
        </p:txBody>
      </p:sp>
    </p:spTree>
    <p:extLst>
      <p:ext uri="{BB962C8B-B14F-4D97-AF65-F5344CB8AC3E}">
        <p14:creationId xmlns:p14="http://schemas.microsoft.com/office/powerpoint/2010/main" val="2748947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4665FAF0-0DE7-B016-986A-290A4CC82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01" y="0"/>
            <a:ext cx="7200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430DE8-6522-48F2-0550-8C37DE269FC8}"/>
              </a:ext>
            </a:extLst>
          </p:cNvPr>
          <p:cNvSpPr txBox="1"/>
          <p:nvPr/>
        </p:nvSpPr>
        <p:spPr>
          <a:xfrm>
            <a:off x="6386052" y="4925961"/>
            <a:ext cx="4970206" cy="369332"/>
          </a:xfrm>
          <a:prstGeom prst="rect">
            <a:avLst/>
          </a:prstGeom>
          <a:noFill/>
        </p:spPr>
        <p:txBody>
          <a:bodyPr wrap="square" rtlCol="0">
            <a:spAutoFit/>
          </a:bodyPr>
          <a:lstStyle/>
          <a:p>
            <a:pPr algn="l" fontAlgn="base"/>
            <a:r>
              <a:rPr lang="en-US" b="1" i="0" dirty="0">
                <a:solidFill>
                  <a:srgbClr val="343268"/>
                </a:solidFill>
                <a:effectLst/>
                <a:latin typeface="Georgia" panose="02040502050405020303" pitchFamily="18" charset="0"/>
              </a:rPr>
              <a:t>The Evening World. September 12, 1900</a:t>
            </a:r>
          </a:p>
        </p:txBody>
      </p:sp>
    </p:spTree>
    <p:extLst>
      <p:ext uri="{BB962C8B-B14F-4D97-AF65-F5344CB8AC3E}">
        <p14:creationId xmlns:p14="http://schemas.microsoft.com/office/powerpoint/2010/main" val="3380104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680D-D773-F7A8-7838-91B0B042CFAB}"/>
              </a:ext>
            </a:extLst>
          </p:cNvPr>
          <p:cNvSpPr>
            <a:spLocks noGrp="1"/>
          </p:cNvSpPr>
          <p:nvPr>
            <p:ph type="title"/>
          </p:nvPr>
        </p:nvSpPr>
        <p:spPr/>
        <p:txBody>
          <a:bodyPr/>
          <a:lstStyle/>
          <a:p>
            <a:r>
              <a:rPr lang="en-US" dirty="0"/>
              <a:t>Heat waves, 19</a:t>
            </a:r>
            <a:r>
              <a:rPr lang="en-US" baseline="30000" dirty="0"/>
              <a:t>th</a:t>
            </a:r>
            <a:r>
              <a:rPr lang="en-US" dirty="0"/>
              <a:t> Century</a:t>
            </a:r>
          </a:p>
        </p:txBody>
      </p:sp>
      <p:sp>
        <p:nvSpPr>
          <p:cNvPr id="3" name="Text Placeholder 2">
            <a:extLst>
              <a:ext uri="{FF2B5EF4-FFF2-40B4-BE49-F238E27FC236}">
                <a16:creationId xmlns:a16="http://schemas.microsoft.com/office/drawing/2014/main" id="{D9D3D2F7-AD2D-9455-B16F-7335C95863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6822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318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37CE-883A-F00C-F0BB-429A10824708}"/>
              </a:ext>
            </a:extLst>
          </p:cNvPr>
          <p:cNvSpPr>
            <a:spLocks noGrp="1"/>
          </p:cNvSpPr>
          <p:nvPr>
            <p:ph type="title"/>
          </p:nvPr>
        </p:nvSpPr>
        <p:spPr/>
        <p:txBody>
          <a:bodyPr/>
          <a:lstStyle/>
          <a:p>
            <a:r>
              <a:rPr lang="en-US" dirty="0"/>
              <a:t>Communicate clearly</a:t>
            </a:r>
          </a:p>
        </p:txBody>
      </p:sp>
      <p:sp>
        <p:nvSpPr>
          <p:cNvPr id="3" name="Text Placeholder 2">
            <a:extLst>
              <a:ext uri="{FF2B5EF4-FFF2-40B4-BE49-F238E27FC236}">
                <a16:creationId xmlns:a16="http://schemas.microsoft.com/office/drawing/2014/main" id="{6E756A0E-CF13-4AC3-C4BA-C18FC4CA98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27566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74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BC9A-1391-CDC3-0480-3960A95E1B8E}"/>
              </a:ext>
            </a:extLst>
          </p:cNvPr>
          <p:cNvSpPr>
            <a:spLocks noGrp="1"/>
          </p:cNvSpPr>
          <p:nvPr>
            <p:ph type="title"/>
          </p:nvPr>
        </p:nvSpPr>
        <p:spPr/>
        <p:txBody>
          <a:bodyPr/>
          <a:lstStyle/>
          <a:p>
            <a:r>
              <a:rPr lang="en-US" dirty="0"/>
              <a:t>Think in modules and interfaces</a:t>
            </a:r>
          </a:p>
        </p:txBody>
      </p:sp>
      <p:sp>
        <p:nvSpPr>
          <p:cNvPr id="3" name="Text Placeholder 2">
            <a:extLst>
              <a:ext uri="{FF2B5EF4-FFF2-40B4-BE49-F238E27FC236}">
                <a16:creationId xmlns:a16="http://schemas.microsoft.com/office/drawing/2014/main" id="{D17E2D43-B87B-39E1-4BB3-01D925FB52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912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18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weather map showing the storm near Texas. Tight contour rings pressure are close to the center, indicating an intense hurricane">
            <a:extLst>
              <a:ext uri="{FF2B5EF4-FFF2-40B4-BE49-F238E27FC236}">
                <a16:creationId xmlns:a16="http://schemas.microsoft.com/office/drawing/2014/main" id="{CA635367-3DD3-1008-8A43-11743D67A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63" y="317500"/>
            <a:ext cx="4521200" cy="4851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DF7B79-1E3F-430B-47CE-EB99C4FC6142}"/>
              </a:ext>
            </a:extLst>
          </p:cNvPr>
          <p:cNvSpPr txBox="1"/>
          <p:nvPr/>
        </p:nvSpPr>
        <p:spPr>
          <a:xfrm>
            <a:off x="171450" y="5372100"/>
            <a:ext cx="4814888" cy="923330"/>
          </a:xfrm>
          <a:prstGeom prst="rect">
            <a:avLst/>
          </a:prstGeom>
          <a:noFill/>
        </p:spPr>
        <p:txBody>
          <a:bodyPr wrap="square" rtlCol="0">
            <a:spAutoFit/>
          </a:bodyPr>
          <a:lstStyle/>
          <a:p>
            <a:r>
              <a:rPr lang="en-US" b="0" i="0" dirty="0">
                <a:solidFill>
                  <a:srgbClr val="202122"/>
                </a:solidFill>
                <a:effectLst/>
                <a:latin typeface="Arial" panose="020B0604020202020204" pitchFamily="34" charset="0"/>
              </a:rPr>
              <a:t>Surface Weather Analysis of the Hurricane on September 8, Just before Landfall</a:t>
            </a:r>
          </a:p>
          <a:p>
            <a:r>
              <a:rPr lang="en-US" i="1" dirty="0">
                <a:solidFill>
                  <a:srgbClr val="202122"/>
                </a:solidFill>
                <a:latin typeface="Arial" panose="020B0604020202020204" pitchFamily="34" charset="0"/>
              </a:rPr>
              <a:t>NOAA</a:t>
            </a:r>
            <a:endParaRPr lang="en-US" i="1" dirty="0"/>
          </a:p>
        </p:txBody>
      </p:sp>
    </p:spTree>
    <p:extLst>
      <p:ext uri="{BB962C8B-B14F-4D97-AF65-F5344CB8AC3E}">
        <p14:creationId xmlns:p14="http://schemas.microsoft.com/office/powerpoint/2010/main" val="134045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41CD-2C40-E985-846E-27AFCCD3ACB5}"/>
              </a:ext>
            </a:extLst>
          </p:cNvPr>
          <p:cNvSpPr>
            <a:spLocks noGrp="1"/>
          </p:cNvSpPr>
          <p:nvPr>
            <p:ph type="title"/>
          </p:nvPr>
        </p:nvSpPr>
        <p:spPr/>
        <p:txBody>
          <a:bodyPr/>
          <a:lstStyle/>
          <a:p>
            <a:r>
              <a:rPr lang="en-US" dirty="0"/>
              <a:t>Capture attention</a:t>
            </a:r>
          </a:p>
        </p:txBody>
      </p:sp>
      <p:sp>
        <p:nvSpPr>
          <p:cNvPr id="3" name="Text Placeholder 2">
            <a:extLst>
              <a:ext uri="{FF2B5EF4-FFF2-40B4-BE49-F238E27FC236}">
                <a16:creationId xmlns:a16="http://schemas.microsoft.com/office/drawing/2014/main" id="{52742E8F-974E-91A1-40A6-CE30408CD1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117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1889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path of the 1900 Galveston hurricane. It begins over the open Atlantic Ocean and crosses Hispaniola and Cuba as a tropical storm. The storm strengthens over the Gulf of Mexico, becoming a Category 4 before striking Texas. The cyclone then moves north and eventually recurves east-northeastward over the Midwest. After that, the system tracks across the Midwest and eastern Canada, before reaching the Atlantic again and ending near Iceland">
            <a:extLst>
              <a:ext uri="{FF2B5EF4-FFF2-40B4-BE49-F238E27FC236}">
                <a16:creationId xmlns:a16="http://schemas.microsoft.com/office/drawing/2014/main" id="{A733AFB7-DE9A-9624-18DC-F238BA290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0"/>
            <a:ext cx="9952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809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loating debris surrounding a boat near Texas City">
            <a:extLst>
              <a:ext uri="{FF2B5EF4-FFF2-40B4-BE49-F238E27FC236}">
                <a16:creationId xmlns:a16="http://schemas.microsoft.com/office/drawing/2014/main" id="{1D37D855-59F8-1008-8A1F-DA548EDE8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73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64804A-3781-9AFB-8C95-82C7D065AE6D}"/>
              </a:ext>
            </a:extLst>
          </p:cNvPr>
          <p:cNvSpPr txBox="1"/>
          <p:nvPr/>
        </p:nvSpPr>
        <p:spPr>
          <a:xfrm>
            <a:off x="7243763" y="914400"/>
            <a:ext cx="4243387" cy="646331"/>
          </a:xfrm>
          <a:prstGeom prst="rect">
            <a:avLst/>
          </a:prstGeom>
          <a:noFill/>
        </p:spPr>
        <p:txBody>
          <a:bodyPr wrap="square" rtlCol="0">
            <a:spAutoFit/>
          </a:bodyPr>
          <a:lstStyle/>
          <a:p>
            <a:r>
              <a:rPr lang="en-US" dirty="0"/>
              <a:t>Near Texas City</a:t>
            </a:r>
          </a:p>
          <a:p>
            <a:r>
              <a:rPr lang="en-US" i="1" dirty="0"/>
              <a:t>Library of Congress</a:t>
            </a:r>
          </a:p>
        </p:txBody>
      </p:sp>
    </p:spTree>
    <p:extLst>
      <p:ext uri="{BB962C8B-B14F-4D97-AF65-F5344CB8AC3E}">
        <p14:creationId xmlns:p14="http://schemas.microsoft.com/office/powerpoint/2010/main" val="1856361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map illustrating the devastation in Galveston. There is a dark shaded arch-area, demarcating total destruction in that region of the city">
            <a:extLst>
              <a:ext uri="{FF2B5EF4-FFF2-40B4-BE49-F238E27FC236}">
                <a16:creationId xmlns:a16="http://schemas.microsoft.com/office/drawing/2014/main" id="{936BE026-A018-7BD0-FBF0-2EC29F0DD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56" y="0"/>
            <a:ext cx="11444288" cy="64728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E53CD4-E447-F07A-DA18-0951E7970991}"/>
              </a:ext>
            </a:extLst>
          </p:cNvPr>
          <p:cNvSpPr txBox="1"/>
          <p:nvPr/>
        </p:nvSpPr>
        <p:spPr>
          <a:xfrm>
            <a:off x="1088563" y="6488668"/>
            <a:ext cx="9844087" cy="369332"/>
          </a:xfrm>
          <a:prstGeom prst="rect">
            <a:avLst/>
          </a:prstGeom>
          <a:noFill/>
        </p:spPr>
        <p:txBody>
          <a:bodyPr wrap="square" rtlCol="0">
            <a:spAutoFit/>
          </a:bodyPr>
          <a:lstStyle/>
          <a:p>
            <a:r>
              <a:rPr lang="en-US" b="0" i="0" dirty="0">
                <a:solidFill>
                  <a:srgbClr val="54595D"/>
                </a:solidFill>
                <a:effectLst/>
                <a:latin typeface="Arial" panose="020B0604020202020204" pitchFamily="34" charset="0"/>
              </a:rPr>
              <a:t>The Houston Post on September 27, 1900</a:t>
            </a:r>
            <a:endParaRPr lang="en-US" dirty="0"/>
          </a:p>
        </p:txBody>
      </p:sp>
    </p:spTree>
    <p:extLst>
      <p:ext uri="{BB962C8B-B14F-4D97-AF65-F5344CB8AC3E}">
        <p14:creationId xmlns:p14="http://schemas.microsoft.com/office/powerpoint/2010/main" val="208210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horse and buggy transporting bodies">
            <a:extLst>
              <a:ext uri="{FF2B5EF4-FFF2-40B4-BE49-F238E27FC236}">
                <a16:creationId xmlns:a16="http://schemas.microsoft.com/office/drawing/2014/main" id="{21E91027-E6F0-21C4-9DD7-C678708F9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495300"/>
            <a:ext cx="8890000" cy="5867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D0816F-81AB-71CE-55E3-955066952113}"/>
              </a:ext>
            </a:extLst>
          </p:cNvPr>
          <p:cNvSpPr txBox="1"/>
          <p:nvPr/>
        </p:nvSpPr>
        <p:spPr>
          <a:xfrm>
            <a:off x="1651000" y="6362700"/>
            <a:ext cx="4814888" cy="369332"/>
          </a:xfrm>
          <a:prstGeom prst="rect">
            <a:avLst/>
          </a:prstGeom>
          <a:noFill/>
        </p:spPr>
        <p:txBody>
          <a:bodyPr wrap="square" rtlCol="0">
            <a:spAutoFit/>
          </a:bodyPr>
          <a:lstStyle/>
          <a:p>
            <a:r>
              <a:rPr lang="en-US" i="1" dirty="0">
                <a:solidFill>
                  <a:srgbClr val="202122"/>
                </a:solidFill>
                <a:latin typeface="Arial" panose="020B0604020202020204" pitchFamily="34" charset="0"/>
              </a:rPr>
              <a:t>NOAA</a:t>
            </a:r>
            <a:endParaRPr lang="en-US" i="1" dirty="0"/>
          </a:p>
        </p:txBody>
      </p:sp>
    </p:spTree>
    <p:extLst>
      <p:ext uri="{BB962C8B-B14F-4D97-AF65-F5344CB8AC3E}">
        <p14:creationId xmlns:p14="http://schemas.microsoft.com/office/powerpoint/2010/main" val="3688121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alveston Storm 1900 The Big Blow">
            <a:extLst>
              <a:ext uri="{FF2B5EF4-FFF2-40B4-BE49-F238E27FC236}">
                <a16:creationId xmlns:a16="http://schemas.microsoft.com/office/drawing/2014/main" id="{3728734C-20E2-704A-4D10-A26CCEF1C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73" y="0"/>
            <a:ext cx="10079653" cy="6297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E9513C-FD01-C662-2916-A436EFB4CB11}"/>
              </a:ext>
            </a:extLst>
          </p:cNvPr>
          <p:cNvSpPr txBox="1"/>
          <p:nvPr/>
        </p:nvSpPr>
        <p:spPr>
          <a:xfrm>
            <a:off x="3274141" y="6488668"/>
            <a:ext cx="4645742" cy="369332"/>
          </a:xfrm>
          <a:prstGeom prst="rect">
            <a:avLst/>
          </a:prstGeom>
          <a:noFill/>
        </p:spPr>
        <p:txBody>
          <a:bodyPr wrap="square" rtlCol="0">
            <a:spAutoFit/>
          </a:bodyPr>
          <a:lstStyle/>
          <a:p>
            <a:r>
              <a:rPr lang="en-US" dirty="0"/>
              <a:t>Rosenberg Library, Galveston</a:t>
            </a:r>
          </a:p>
        </p:txBody>
      </p:sp>
    </p:spTree>
    <p:extLst>
      <p:ext uri="{BB962C8B-B14F-4D97-AF65-F5344CB8AC3E}">
        <p14:creationId xmlns:p14="http://schemas.microsoft.com/office/powerpoint/2010/main" val="335887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5D4D3AB-3EFF-0576-AB66-740EA0FB5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0"/>
            <a:ext cx="10183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480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259</Words>
  <Application>Microsoft Macintosh PowerPoint</Application>
  <PresentationFormat>Widescreen</PresentationFormat>
  <Paragraphs>26</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Georgia</vt:lpstr>
      <vt:lpstr>Open Sans</vt:lpstr>
      <vt:lpstr>Office Theme</vt:lpstr>
      <vt:lpstr>High Waters Need Strong Bridges</vt:lpstr>
      <vt:lpstr>Galveston, 1900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Heat waves, 19th Century</vt:lpstr>
      <vt:lpstr>PowerPoint Presentation</vt:lpstr>
      <vt:lpstr>Communicate clearly</vt:lpstr>
      <vt:lpstr>PowerPoint Presentation</vt:lpstr>
      <vt:lpstr>Think in modules and interfaces</vt:lpstr>
      <vt:lpstr>PowerPoint Presentation</vt:lpstr>
      <vt:lpstr>Capture attention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Waters Need Strong Bridges</dc:title>
  <dc:creator>Microsoft Office User</dc:creator>
  <cp:lastModifiedBy>Microsoft Office User</cp:lastModifiedBy>
  <cp:revision>1</cp:revision>
  <dcterms:created xsi:type="dcterms:W3CDTF">2023-12-26T21:06:41Z</dcterms:created>
  <dcterms:modified xsi:type="dcterms:W3CDTF">2023-12-26T23:18:26Z</dcterms:modified>
</cp:coreProperties>
</file>